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1"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0EDE36EB-C654-4C51-9F62-636B7D6EF7D2}"/>
    <pc:docChg chg="modSld">
      <pc:chgData name="Pascalle Cup" userId="acdf420d-3d1b-463e-9173-44ff0cd1b36a" providerId="ADAL" clId="{0EDE36EB-C654-4C51-9F62-636B7D6EF7D2}" dt="2021-03-01T19:44:23.471" v="33" actId="20577"/>
      <pc:docMkLst>
        <pc:docMk/>
      </pc:docMkLst>
      <pc:sldChg chg="modSp mod">
        <pc:chgData name="Pascalle Cup" userId="acdf420d-3d1b-463e-9173-44ff0cd1b36a" providerId="ADAL" clId="{0EDE36EB-C654-4C51-9F62-636B7D6EF7D2}" dt="2021-03-01T19:44:23.471" v="33" actId="20577"/>
        <pc:sldMkLst>
          <pc:docMk/>
          <pc:sldMk cId="1949392386" sldId="261"/>
        </pc:sldMkLst>
        <pc:spChg chg="mod">
          <ac:chgData name="Pascalle Cup" userId="acdf420d-3d1b-463e-9173-44ff0cd1b36a" providerId="ADAL" clId="{0EDE36EB-C654-4C51-9F62-636B7D6EF7D2}" dt="2021-03-01T19:43:48.250" v="2" actId="20577"/>
          <ac:spMkLst>
            <pc:docMk/>
            <pc:sldMk cId="1949392386" sldId="261"/>
            <ac:spMk id="5" creationId="{00000000-0000-0000-0000-000000000000}"/>
          </ac:spMkLst>
        </pc:spChg>
        <pc:spChg chg="mod">
          <ac:chgData name="Pascalle Cup" userId="acdf420d-3d1b-463e-9173-44ff0cd1b36a" providerId="ADAL" clId="{0EDE36EB-C654-4C51-9F62-636B7D6EF7D2}" dt="2021-03-01T19:44:11.810" v="32" actId="6549"/>
          <ac:spMkLst>
            <pc:docMk/>
            <pc:sldMk cId="1949392386" sldId="261"/>
            <ac:spMk id="7" creationId="{00000000-0000-0000-0000-000000000000}"/>
          </ac:spMkLst>
        </pc:spChg>
        <pc:spChg chg="mod">
          <ac:chgData name="Pascalle Cup" userId="acdf420d-3d1b-463e-9173-44ff0cd1b36a" providerId="ADAL" clId="{0EDE36EB-C654-4C51-9F62-636B7D6EF7D2}" dt="2021-03-01T19:44:23.471" v="33" actId="20577"/>
          <ac:spMkLst>
            <pc:docMk/>
            <pc:sldMk cId="1949392386" sldId="261"/>
            <ac:spMk id="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332BE3-A6EA-4491-A054-C531D77EE858}" type="datetimeFigureOut">
              <a:rPr lang="nl-NL" smtClean="0"/>
              <a:t>1-3-2021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AD42B8-6F96-44A5-84E2-6F22CAAD0B06}" type="slidenum">
              <a:rPr lang="nl-NL" smtClean="0"/>
              <a:t>‹nr.›</a:t>
            </a:fld>
            <a:endParaRPr lang="nl-NL"/>
          </a:p>
        </p:txBody>
      </p:sp>
    </p:spTree>
    <p:extLst>
      <p:ext uri="{BB962C8B-B14F-4D97-AF65-F5344CB8AC3E}">
        <p14:creationId xmlns:p14="http://schemas.microsoft.com/office/powerpoint/2010/main" val="4259696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610E123-304E-4DEC-A582-7D2733146037}"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NL"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3597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844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verticale tekst 2"/>
          <p:cNvSpPr>
            <a:spLocks noGrp="1"/>
          </p:cNvSpPr>
          <p:nvPr>
            <p:ph type="body" orient="vert" idx="1"/>
          </p:nvPr>
        </p:nvSpPr>
        <p:spPr>
          <a:xfrm>
            <a:off x="609600" y="1600201"/>
            <a:ext cx="10972800" cy="4525963"/>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15914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a:prstGeom prst="rect">
            <a:avLst/>
          </a:prstGeo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609600" y="274639"/>
            <a:ext cx="8026400" cy="5851525"/>
          </a:xfrm>
          <a:prstGeom prst="rect">
            <a:avLst/>
          </a:prstGeo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34574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idx="1" hasCustomPrompt="1"/>
          </p:nvPr>
        </p:nvSpPr>
        <p:spPr>
          <a:xfrm>
            <a:off x="1354667" y="1600201"/>
            <a:ext cx="4487333" cy="1346200"/>
          </a:xfrm>
          <a:prstGeom prst="rect">
            <a:avLst/>
          </a:prstGeom>
        </p:spPr>
        <p:txBody>
          <a:bodyPr/>
          <a:lstStyle>
            <a:lvl1pPr marL="0" indent="0">
              <a:buNone/>
              <a:defRPr lang="nl-NL" sz="1200" kern="1200" dirty="0" smtClean="0">
                <a:solidFill>
                  <a:schemeClr val="tx1"/>
                </a:solidFill>
                <a:latin typeface="+mn-lt"/>
                <a:ea typeface="+mn-ea"/>
                <a:cs typeface="+mn-cs"/>
              </a:defRPr>
            </a:lvl1pPr>
            <a:lvl2pPr marL="342900" indent="-342900">
              <a:defRPr/>
            </a:lvl2pPr>
            <a:lvl3pPr marL="342900" indent="-342900">
              <a:defRPr/>
            </a:lvl3pPr>
          </a:lstStyle>
          <a:p>
            <a:pPr lvl="0"/>
            <a:r>
              <a:rPr lang="nl-NL"/>
              <a:t>Klik om de tekststijl van het model te bewerken</a:t>
            </a:r>
          </a:p>
          <a:p>
            <a:pPr marL="342900" lvl="0" indent="-342900" algn="l" defTabSz="457200" rtl="0" eaLnBrk="1" latinLnBrk="0" hangingPunct="1">
              <a:spcBef>
                <a:spcPct val="20000"/>
              </a:spcBef>
              <a:buFont typeface="Arial"/>
              <a:buChar char="•"/>
            </a:pPr>
            <a:r>
              <a:rPr lang="nl-NL"/>
              <a:t>Tweede niveau</a:t>
            </a:r>
          </a:p>
          <a:p>
            <a:pPr marL="342900" lvl="0" indent="-342900" algn="l" defTabSz="457200" rtl="0" eaLnBrk="1" latinLnBrk="0" hangingPunct="1">
              <a:spcBef>
                <a:spcPct val="20000"/>
              </a:spcBef>
              <a:buFont typeface="Arial"/>
              <a:buChar char="•"/>
            </a:pPr>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11233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5" name="Tijdelijke aanduiding voor voettekst 4"/>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6" name="Tijdelijke aanduiding voor dianummer 5"/>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76666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inhoud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48981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8" name="Tijdelijke aanduiding voor voettekst 7"/>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9" name="Tijdelijke aanduiding voor dianummer 8"/>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54794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nl-NL"/>
              <a:t>Titelstijl van model bewerken</a:t>
            </a:r>
          </a:p>
        </p:txBody>
      </p:sp>
      <p:sp>
        <p:nvSpPr>
          <p:cNvPr id="3" name="Tijdelijke aanduiding voor datum 2"/>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4" name="Tijdelijke aanduiding voor voettekst 3"/>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5" name="Tijdelijke aanduiding voor dianummer 4"/>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95799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3" name="Tijdelijke aanduiding voor voettekst 2"/>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4" name="Tijdelijke aanduiding voor dianummer 3"/>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275761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a:prstGeom prst="rect">
            <a:avLst/>
          </a:prstGeo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491331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a:prstGeom prst="rect">
            <a:avLst/>
          </a:prstGeo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a:xfrm>
            <a:off x="609600" y="6356351"/>
            <a:ext cx="2844800" cy="365125"/>
          </a:xfrm>
          <a:prstGeom prst="rect">
            <a:avLst/>
          </a:prstGeom>
        </p:spPr>
        <p:txBody>
          <a:bodyPr/>
          <a:lstStyle/>
          <a:p>
            <a:pPr defTabSz="457200"/>
            <a:fld id="{2C59EA3F-D5BE-414E-954C-8E396D4AE404}" type="datetimeFigureOut">
              <a:rPr lang="nl-NL" smtClean="0">
                <a:solidFill>
                  <a:prstClr val="black"/>
                </a:solidFill>
              </a:rPr>
              <a:pPr defTabSz="457200"/>
              <a:t>1-3-2021</a:t>
            </a:fld>
            <a:endParaRPr lang="nl-NL">
              <a:solidFill>
                <a:prstClr val="black"/>
              </a:solidFill>
            </a:endParaRPr>
          </a:p>
        </p:txBody>
      </p:sp>
      <p:sp>
        <p:nvSpPr>
          <p:cNvPr id="6" name="Tijdelijke aanduiding voor voettekst 5"/>
          <p:cNvSpPr>
            <a:spLocks noGrp="1"/>
          </p:cNvSpPr>
          <p:nvPr>
            <p:ph type="ftr" sz="quarter" idx="11"/>
          </p:nvPr>
        </p:nvSpPr>
        <p:spPr>
          <a:xfrm>
            <a:off x="4165600" y="6356351"/>
            <a:ext cx="3860800" cy="365125"/>
          </a:xfrm>
          <a:prstGeom prst="rect">
            <a:avLst/>
          </a:prstGeom>
        </p:spPr>
        <p:txBody>
          <a:bodyPr/>
          <a:lstStyle/>
          <a:p>
            <a:pPr defTabSz="457200"/>
            <a:endParaRPr lang="nl-NL">
              <a:solidFill>
                <a:prstClr val="black"/>
              </a:solidFill>
            </a:endParaRPr>
          </a:p>
        </p:txBody>
      </p:sp>
      <p:sp>
        <p:nvSpPr>
          <p:cNvPr id="7" name="Tijdelijke aanduiding voor dianummer 6"/>
          <p:cNvSpPr>
            <a:spLocks noGrp="1"/>
          </p:cNvSpPr>
          <p:nvPr>
            <p:ph type="sldNum" sz="quarter" idx="12"/>
          </p:nvPr>
        </p:nvSpPr>
        <p:spPr>
          <a:xfrm>
            <a:off x="8737600" y="6356351"/>
            <a:ext cx="2844800" cy="365125"/>
          </a:xfrm>
          <a:prstGeom prst="rect">
            <a:avLst/>
          </a:prstGeom>
        </p:spPr>
        <p:txBody>
          <a:bodyPr/>
          <a:lstStyle/>
          <a:p>
            <a:pPr defTabSz="457200"/>
            <a:fld id="{C3714A7C-4A5F-6644-ABC7-8376E2FF23C3}" type="slidenum">
              <a:rPr lang="nl-NL" smtClean="0">
                <a:solidFill>
                  <a:prstClr val="black"/>
                </a:solidFill>
              </a:rPr>
              <a:pPr defTabSz="457200"/>
              <a:t>‹nr.›</a:t>
            </a:fld>
            <a:endParaRPr lang="nl-NL">
              <a:solidFill>
                <a:prstClr val="black"/>
              </a:solidFill>
            </a:endParaRPr>
          </a:p>
        </p:txBody>
      </p:sp>
    </p:spTree>
    <p:extLst>
      <p:ext uri="{BB962C8B-B14F-4D97-AF65-F5344CB8AC3E}">
        <p14:creationId xmlns:p14="http://schemas.microsoft.com/office/powerpoint/2010/main" val="10748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0" y="0"/>
            <a:ext cx="1238251"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pic>
        <p:nvPicPr>
          <p:cNvPr id="8" name="Picture 2"/>
          <p:cNvPicPr>
            <a:picLocks noChangeAspect="1" noChangeArrowheads="1"/>
          </p:cNvPicPr>
          <p:nvPr userDrawn="1"/>
        </p:nvPicPr>
        <p:blipFill>
          <a:blip r:embed="rId13" cstate="print"/>
          <a:srcRect/>
          <a:stretch>
            <a:fillRect/>
          </a:stretch>
        </p:blipFill>
        <p:spPr bwMode="auto">
          <a:xfrm>
            <a:off x="23284" y="17464"/>
            <a:ext cx="1200149" cy="750887"/>
          </a:xfrm>
          <a:prstGeom prst="rect">
            <a:avLst/>
          </a:prstGeom>
          <a:noFill/>
          <a:ln w="9525">
            <a:noFill/>
            <a:miter lim="800000"/>
            <a:headEnd/>
            <a:tailEnd/>
          </a:ln>
        </p:spPr>
      </p:pic>
      <p:sp>
        <p:nvSpPr>
          <p:cNvPr id="9" name="Rechthoek 8"/>
          <p:cNvSpPr/>
          <p:nvPr userDrawn="1"/>
        </p:nvSpPr>
        <p:spPr>
          <a:xfrm>
            <a:off x="1238251" y="6704013"/>
            <a:ext cx="10953749"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nl-NL" sz="1800">
              <a:solidFill>
                <a:prstClr val="white"/>
              </a:solidFill>
            </a:endParaRPr>
          </a:p>
        </p:txBody>
      </p:sp>
    </p:spTree>
    <p:extLst>
      <p:ext uri="{BB962C8B-B14F-4D97-AF65-F5344CB8AC3E}">
        <p14:creationId xmlns:p14="http://schemas.microsoft.com/office/powerpoint/2010/main" val="3890676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2037984" y="343968"/>
            <a:ext cx="9039249" cy="523220"/>
          </a:xfrm>
          <a:prstGeom prst="rect">
            <a:avLst/>
          </a:prstGeom>
          <a:noFill/>
        </p:spPr>
        <p:txBody>
          <a:bodyPr wrap="square" rtlCol="0" anchor="t">
            <a:spAutoFit/>
          </a:bodyPr>
          <a:lstStyle/>
          <a:p>
            <a:pPr fontAlgn="base">
              <a:spcBef>
                <a:spcPct val="0"/>
              </a:spcBef>
              <a:spcAft>
                <a:spcPct val="0"/>
              </a:spcAft>
              <a:defRPr/>
            </a:pPr>
            <a:r>
              <a:rPr lang="nl-NL" sz="2800" b="1">
                <a:latin typeface="Arial"/>
                <a:cs typeface="Arial"/>
              </a:rPr>
              <a:t>2021 </a:t>
            </a:r>
            <a:r>
              <a:rPr kumimoji="0" lang="nl-NL" sz="2800" b="1" i="0" u="none" strike="noStrike" kern="1200" cap="none" spc="0" normalizeH="0" baseline="0" noProof="0" dirty="0">
                <a:ln>
                  <a:noFill/>
                </a:ln>
                <a:effectLst/>
                <a:uLnTx/>
                <a:uFillTx/>
                <a:latin typeface="Arial"/>
                <a:cs typeface="Arial"/>
              </a:rPr>
              <a:t>DCV LA </a:t>
            </a:r>
            <a:r>
              <a:rPr lang="nl-NL" sz="2800" b="1" dirty="0">
                <a:latin typeface="Arial"/>
                <a:cs typeface="Arial"/>
              </a:rPr>
              <a:t>4</a:t>
            </a:r>
            <a:r>
              <a:rPr kumimoji="0" lang="nl-NL" sz="2800" b="1" i="0" u="none" strike="noStrike" kern="1200" cap="none" spc="0" normalizeH="0" baseline="0" noProof="0" dirty="0">
                <a:ln>
                  <a:noFill/>
                </a:ln>
                <a:effectLst/>
                <a:uLnTx/>
                <a:uFillTx/>
                <a:latin typeface="Arial"/>
                <a:cs typeface="Arial"/>
              </a:rPr>
              <a:t> SW Kwetsbare bewoners activeren.</a:t>
            </a:r>
            <a:r>
              <a:rPr lang="nl-NL" sz="2800" b="1" dirty="0">
                <a:latin typeface="Arial"/>
                <a:cs typeface="Arial"/>
              </a:rPr>
              <a:t> </a:t>
            </a:r>
            <a:endParaRPr kumimoji="0" lang="nl-NL" sz="2800" b="1" i="0" u="none" strike="noStrike" kern="1200" cap="none" spc="0" normalizeH="0" baseline="0" noProof="0" dirty="0">
              <a:ln>
                <a:noFill/>
              </a:ln>
              <a:effectLst/>
              <a:uLnTx/>
              <a:uFillTx/>
              <a:latin typeface="Arial" charset="0"/>
              <a:ea typeface="+mn-ea"/>
              <a:cs typeface="Arial" charset="0"/>
            </a:endParaRPr>
          </a:p>
        </p:txBody>
      </p:sp>
      <p:sp>
        <p:nvSpPr>
          <p:cNvPr id="5" name="Text Box 7"/>
          <p:cNvSpPr txBox="1">
            <a:spLocks noChangeArrowheads="1"/>
          </p:cNvSpPr>
          <p:nvPr/>
        </p:nvSpPr>
        <p:spPr bwMode="auto">
          <a:xfrm>
            <a:off x="2226148" y="1083616"/>
            <a:ext cx="417611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70C0"/>
                </a:solidFill>
                <a:effectLst/>
                <a:uLnTx/>
                <a:uFillTx/>
                <a:latin typeface="Arial" charset="0"/>
                <a:ea typeface="Calibri" pitchFamily="34" charset="0"/>
                <a:cs typeface="Arial" charset="0"/>
              </a:rPr>
              <a:t>Leerdoel</a:t>
            </a:r>
          </a:p>
          <a:p>
            <a:pPr fontAlgn="base">
              <a:spcBef>
                <a:spcPct val="0"/>
              </a:spcBef>
              <a:spcAft>
                <a:spcPct val="0"/>
              </a:spcAft>
              <a:defRPr/>
            </a:pPr>
            <a:r>
              <a:rPr kumimoji="0" lang="nl-NL" sz="1200" b="0" i="0" u="none" strike="noStrike" kern="1200" cap="none" spc="0" normalizeH="0" baseline="0" noProof="0" dirty="0">
                <a:ln>
                  <a:noFill/>
                </a:ln>
                <a:effectLst/>
                <a:uLnTx/>
                <a:uFillTx/>
                <a:latin typeface="Arial"/>
                <a:ea typeface="Calibri" pitchFamily="34" charset="0"/>
                <a:cs typeface="Arial"/>
              </a:rPr>
              <a:t>Een plan maken over het betrekken van kwetsbare bewoners van de wijk bij hun leefomgeving</a:t>
            </a:r>
            <a:r>
              <a:rPr lang="nl-NL" sz="1200" dirty="0">
                <a:latin typeface="Arial"/>
                <a:ea typeface="Calibri" pitchFamily="34" charset="0"/>
                <a:cs typeface="Arial"/>
              </a:rPr>
              <a:t> en je eigen project.  </a:t>
            </a:r>
            <a:endParaRPr kumimoji="0" lang="nl-NL" sz="1100" b="0" i="0" u="none" strike="noStrike" kern="1200" cap="none" spc="0" normalizeH="0" baseline="0" noProof="0" dirty="0">
              <a:ln>
                <a:noFill/>
              </a:ln>
              <a:effectLst/>
              <a:uLnTx/>
              <a:uFillTx/>
              <a:latin typeface="Arial" charset="0"/>
              <a:ea typeface="Calibri" pitchFamily="34" charset="0"/>
              <a:cs typeface="Arial" charset="0"/>
            </a:endParaRPr>
          </a:p>
        </p:txBody>
      </p:sp>
      <p:sp>
        <p:nvSpPr>
          <p:cNvPr id="6" name="Text Box 8"/>
          <p:cNvSpPr txBox="1">
            <a:spLocks noChangeArrowheads="1"/>
          </p:cNvSpPr>
          <p:nvPr/>
        </p:nvSpPr>
        <p:spPr bwMode="auto">
          <a:xfrm>
            <a:off x="2206554" y="1989498"/>
            <a:ext cx="4176119" cy="1384995"/>
          </a:xfrm>
          <a:prstGeom prst="rect">
            <a:avLst/>
          </a:prstGeom>
          <a:noFill/>
          <a:ln w="9525">
            <a:solidFill>
              <a:schemeClr val="tx1"/>
            </a:solidFill>
            <a:miter lim="800000"/>
            <a:headEnd/>
            <a:tailEnd/>
          </a:ln>
          <a:effec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0070C0"/>
                </a:solidFill>
                <a:effectLst/>
                <a:uLnTx/>
                <a:uFillTx/>
                <a:latin typeface="Arial" charset="0"/>
                <a:ea typeface="Calibri" pitchFamily="34" charset="0"/>
                <a:cs typeface="Arial" charset="0"/>
              </a:rPr>
              <a:t>Leerproduct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Een actieplan waarin je drie kwetsbare groepen onderzoekt en beschrijft. Je creëert en beschrijft voor alle drie de groepen een manier waarop zij betrokken worden en mee kunnen doen jouw eigen project in je eigen omgeving.  Hierbij besteed je in ieder geval aandacht aan communicatie, toegankelijkheid en financiën.  </a:t>
            </a:r>
            <a:endParaRPr kumimoji="0" lang="nl-NL" sz="1200" b="0" i="0" u="none" strike="noStrike" kern="1200" cap="none" spc="0" normalizeH="0" baseline="0" noProof="0" dirty="0">
              <a:ln>
                <a:noFill/>
              </a:ln>
              <a:solidFill>
                <a:srgbClr val="FF0000"/>
              </a:solidFill>
              <a:effectLst/>
              <a:uLnTx/>
              <a:uFillTx/>
              <a:latin typeface="Arial" charset="0"/>
              <a:ea typeface="Calibri" pitchFamily="34" charset="0"/>
              <a:cs typeface="Arial" charset="0"/>
            </a:endParaRPr>
          </a:p>
        </p:txBody>
      </p:sp>
      <p:sp>
        <p:nvSpPr>
          <p:cNvPr id="7" name="Text Box 9"/>
          <p:cNvSpPr txBox="1">
            <a:spLocks noChangeArrowheads="1"/>
          </p:cNvSpPr>
          <p:nvPr/>
        </p:nvSpPr>
        <p:spPr bwMode="auto">
          <a:xfrm>
            <a:off x="2211052" y="3483286"/>
            <a:ext cx="4191214" cy="249299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dirty="0" err="1">
                <a:ln>
                  <a:noFill/>
                </a:ln>
                <a:solidFill>
                  <a:srgbClr val="0070C0"/>
                </a:solidFill>
                <a:effectLst/>
                <a:uLnTx/>
                <a:uFillTx/>
                <a:latin typeface="Arial" charset="0"/>
                <a:ea typeface="Calibri" pitchFamily="34" charset="0"/>
                <a:cs typeface="Arial" charset="0"/>
              </a:rPr>
              <a:t>Leerpad</a:t>
            </a: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		         	</a:t>
            </a:r>
          </a:p>
          <a:p>
            <a:pPr marL="171450" marR="0" lvl="0" indent="-171450" algn="l" defTabSz="914400" rtl="0" eaLnBrk="1" fontAlgn="base" latinLnBrk="0" hangingPunct="1">
              <a:lnSpc>
                <a:spcPct val="100000"/>
              </a:lnSpc>
              <a:spcBef>
                <a:spcPct val="0"/>
              </a:spcBef>
              <a:spcAft>
                <a:spcPct val="0"/>
              </a:spcAft>
              <a:buClrTx/>
              <a:buSzTx/>
              <a:buFontTx/>
              <a:buChar char="-"/>
              <a:tabLst/>
              <a:defRPr/>
            </a:pPr>
            <a:r>
              <a:rPr kumimoji="0" lang="nl-NL" sz="12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Zoek uit welke kwetsbare bewoners je wil activeren. </a:t>
            </a:r>
          </a:p>
          <a:p>
            <a:pPr marL="171450" marR="0" lvl="0" indent="-171450" algn="l" defTabSz="914400" rtl="0" eaLnBrk="1" fontAlgn="base" latinLnBrk="0" hangingPunct="1">
              <a:lnSpc>
                <a:spcPct val="100000"/>
              </a:lnSpc>
              <a:spcBef>
                <a:spcPct val="0"/>
              </a:spcBef>
              <a:spcAft>
                <a:spcPct val="0"/>
              </a:spcAft>
              <a:buClrTx/>
              <a:buSzTx/>
              <a:buFontTx/>
              <a:buChar char="-"/>
              <a:tabLst/>
              <a:defRPr/>
            </a:pPr>
            <a:r>
              <a:rPr kumimoji="0" lang="nl-NL" sz="12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Onderzoek wat de krachten en knelpunten zijn voor die groepen bewoners en beschrijf die. </a:t>
            </a:r>
          </a:p>
          <a:p>
            <a:pPr marL="171450" indent="-171450">
              <a:spcBef>
                <a:spcPct val="0"/>
              </a:spcBef>
              <a:spcAft>
                <a:spcPct val="0"/>
              </a:spcAft>
              <a:buFontTx/>
              <a:buChar char="-"/>
              <a:tabLst/>
              <a:defRPr/>
            </a:pPr>
            <a:r>
              <a:rPr lang="nl-NL" sz="1200" dirty="0">
                <a:latin typeface="Arial"/>
                <a:ea typeface="Calibri" pitchFamily="34" charset="0"/>
                <a:cs typeface="Arial"/>
              </a:rPr>
              <a:t>Kies een model voor bewonersparticipatie dat hierbij past en motiveer je keuze. </a:t>
            </a:r>
          </a:p>
          <a:p>
            <a:pPr marL="171450" indent="-171450" fontAlgn="base">
              <a:spcBef>
                <a:spcPct val="0"/>
              </a:spcBef>
              <a:spcAft>
                <a:spcPct val="0"/>
              </a:spcAft>
              <a:buFontTx/>
              <a:buChar char="-"/>
              <a:tabLst/>
              <a:defRPr/>
            </a:pPr>
            <a:r>
              <a:rPr kumimoji="0" lang="nl-NL" sz="1200" b="0" i="0" u="none" strike="noStrike" kern="1200" cap="none" spc="0" normalizeH="0" baseline="0" noProof="0" dirty="0">
                <a:ln>
                  <a:noFill/>
                </a:ln>
                <a:effectLst/>
                <a:uLnTx/>
                <a:uFillTx/>
                <a:latin typeface="Arial"/>
                <a:ea typeface="Calibri" pitchFamily="34" charset="0"/>
                <a:cs typeface="Arial"/>
              </a:rPr>
              <a:t>Motiveer waarom het belangrijk is dat deze bewoners betrokken worden bij </a:t>
            </a:r>
            <a:r>
              <a:rPr lang="nl-NL" sz="1200" dirty="0">
                <a:latin typeface="Arial"/>
                <a:ea typeface="Calibri" pitchFamily="34" charset="0"/>
                <a:cs typeface="Arial"/>
              </a:rPr>
              <a:t>hun leefomgeving en dit project. </a:t>
            </a:r>
            <a:endParaRPr lang="nl-NL" sz="1200" b="0" i="0" u="none" strike="noStrike" kern="1200" cap="none" spc="0" normalizeH="0" baseline="0" noProof="0" dirty="0">
              <a:ln>
                <a:noFill/>
              </a:ln>
              <a:effectLst/>
              <a:uLnTx/>
              <a:uFillTx/>
              <a:latin typeface="Arial"/>
              <a:ea typeface="Calibri" pitchFamily="34" charset="0"/>
              <a:cs typeface="Arial"/>
            </a:endParaRPr>
          </a:p>
          <a:p>
            <a:pPr marL="171450" marR="0" lvl="0" indent="-171450" algn="l" defTabSz="914400" rtl="0" eaLnBrk="1" fontAlgn="base" latinLnBrk="0" hangingPunct="1">
              <a:lnSpc>
                <a:spcPct val="100000"/>
              </a:lnSpc>
              <a:spcBef>
                <a:spcPct val="0"/>
              </a:spcBef>
              <a:spcAft>
                <a:spcPct val="0"/>
              </a:spcAft>
              <a:buClrTx/>
              <a:buSzTx/>
              <a:buFontTx/>
              <a:buChar char="-"/>
              <a:tabLst/>
              <a:defRPr/>
            </a:pPr>
            <a:r>
              <a:rPr kumimoji="0" lang="nl-NL" sz="12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Creëer een manier waarop je deze groepen wil betrekken en leg uit waarom. </a:t>
            </a:r>
          </a:p>
          <a:p>
            <a:pPr marL="171450" indent="-171450" fontAlgn="base">
              <a:spcBef>
                <a:spcPct val="0"/>
              </a:spcBef>
              <a:spcAft>
                <a:spcPct val="0"/>
              </a:spcAft>
              <a:buFontTx/>
              <a:buChar char="-"/>
              <a:tabLst/>
              <a:defRPr/>
            </a:pPr>
            <a:r>
              <a:rPr kumimoji="0" lang="nl-NL" sz="1200" b="0" i="0" u="none" strike="noStrike" kern="1200" cap="none" spc="0" normalizeH="0" baseline="0" noProof="0" dirty="0">
                <a:ln>
                  <a:noFill/>
                </a:ln>
                <a:effectLst/>
                <a:uLnTx/>
                <a:uFillTx/>
                <a:latin typeface="Arial"/>
                <a:ea typeface="Calibri" pitchFamily="34" charset="0"/>
                <a:cs typeface="Arial"/>
              </a:rPr>
              <a:t>Maak een plan van aanpak hiervoor inclusief alle voorbereidingen, communicatie, begroting en een planning</a:t>
            </a:r>
            <a:r>
              <a:rPr lang="nl-NL" sz="1200" dirty="0">
                <a:latin typeface="Arial"/>
                <a:ea typeface="Calibri" pitchFamily="34" charset="0"/>
                <a:cs typeface="Arial"/>
              </a:rPr>
              <a:t> specifiek voor deze doelgroepen.</a:t>
            </a:r>
            <a:endParaRPr lang="nl-NL" sz="1200" b="0" i="0" u="none" strike="noStrike" kern="1200" cap="none" spc="0" normalizeH="0" baseline="0" noProof="0" dirty="0">
              <a:ln>
                <a:noFill/>
              </a:ln>
              <a:effectLst/>
              <a:uLnTx/>
              <a:uFillTx/>
              <a:latin typeface="Arial"/>
              <a:ea typeface="Calibri" pitchFamily="34" charset="0"/>
              <a:cs typeface="Arial"/>
            </a:endParaRPr>
          </a:p>
        </p:txBody>
      </p:sp>
      <p:sp>
        <p:nvSpPr>
          <p:cNvPr id="8" name="Text Box 14"/>
          <p:cNvSpPr txBox="1">
            <a:spLocks noChangeArrowheads="1"/>
          </p:cNvSpPr>
          <p:nvPr/>
        </p:nvSpPr>
        <p:spPr bwMode="auto">
          <a:xfrm>
            <a:off x="7213612" y="4290638"/>
            <a:ext cx="3803811" cy="664797"/>
          </a:xfrm>
          <a:prstGeom prst="rect">
            <a:avLst/>
          </a:prstGeom>
          <a:noFill/>
          <a:ln w="9525">
            <a:solidFill>
              <a:schemeClr val="tx1"/>
            </a:solidFill>
            <a:miter lim="800000"/>
            <a:headEnd/>
            <a:tailEnd/>
          </a:ln>
          <a:effectLst/>
        </p:spPr>
        <p:txBody>
          <a:bodyPr wrap="square" anchor="t">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srgbClr val="4F81BD"/>
                </a:solidFill>
                <a:effectLst/>
                <a:uLnTx/>
                <a:uFillTx/>
                <a:latin typeface="Arial" charset="0"/>
                <a:ea typeface="ＭＳ Ｐゴシック" pitchFamily="36" charset="-128"/>
                <a:cs typeface="+mn-cs"/>
              </a:rPr>
              <a:t>Bronnen</a:t>
            </a:r>
          </a:p>
          <a:p>
            <a:pPr marL="175895" indent="-175895" defTabSz="457200">
              <a:lnSpc>
                <a:spcPct val="80000"/>
              </a:lnSpc>
              <a:spcBef>
                <a:spcPct val="50000"/>
              </a:spcBef>
              <a:buFontTx/>
              <a:buChar char="•"/>
              <a:tabLst>
                <a:tab pos="176213" algn="l"/>
                <a:tab pos="1163638" algn="l"/>
              </a:tabLst>
              <a:defRPr/>
            </a:pPr>
            <a:r>
              <a:rPr kumimoji="0" lang="nl-NL" sz="1200" b="0" i="0" u="none" strike="noStrike" kern="1200" cap="none" spc="0" normalizeH="0" baseline="0" noProof="0" dirty="0">
                <a:ln>
                  <a:noFill/>
                </a:ln>
                <a:effectLst/>
                <a:uLnTx/>
                <a:uFillTx/>
                <a:latin typeface="Arial"/>
                <a:ea typeface="ＭＳ Ｐゴシック"/>
                <a:cs typeface="Arial"/>
              </a:rPr>
              <a:t>Probeer zelf goede </a:t>
            </a:r>
            <a:r>
              <a:rPr lang="nl-NL" sz="1200" dirty="0">
                <a:latin typeface="Arial"/>
                <a:ea typeface="ＭＳ Ｐゴシック"/>
                <a:cs typeface="Arial"/>
              </a:rPr>
              <a:t>&amp; passende bronnen</a:t>
            </a:r>
            <a:r>
              <a:rPr kumimoji="0" lang="nl-NL" sz="1200" b="0" i="0" u="none" strike="noStrike" kern="1200" cap="none" spc="0" normalizeH="0" baseline="0" noProof="0" dirty="0">
                <a:ln>
                  <a:noFill/>
                </a:ln>
                <a:effectLst/>
                <a:uLnTx/>
                <a:uFillTx/>
                <a:latin typeface="Arial"/>
                <a:ea typeface="ＭＳ Ｐゴシック"/>
                <a:cs typeface="Arial"/>
              </a:rPr>
              <a:t> te vinden en vermeld die ook in je communicatieplan!</a:t>
            </a:r>
            <a:endParaRPr lang="nl-NL" sz="1200" b="0" i="0" u="none" strike="noStrike" kern="1200" cap="none" spc="0" normalizeH="0" baseline="0" noProof="0" dirty="0">
              <a:ln>
                <a:noFill/>
              </a:ln>
              <a:effectLst/>
              <a:uLnTx/>
              <a:uFillTx/>
              <a:latin typeface="Arial"/>
              <a:ea typeface="ＭＳ Ｐゴシック"/>
              <a:cs typeface="Arial"/>
            </a:endParaRPr>
          </a:p>
        </p:txBody>
      </p:sp>
      <p:sp>
        <p:nvSpPr>
          <p:cNvPr id="11" name="Text Box 14"/>
          <p:cNvSpPr txBox="1">
            <a:spLocks noChangeArrowheads="1"/>
          </p:cNvSpPr>
          <p:nvPr/>
        </p:nvSpPr>
        <p:spPr bwMode="auto">
          <a:xfrm>
            <a:off x="7143231" y="2764227"/>
            <a:ext cx="3803856" cy="997196"/>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srgbClr val="4F81BD"/>
                </a:solidFill>
                <a:effectLst/>
                <a:uLnTx/>
                <a:uFillTx/>
                <a:latin typeface="Arial" panose="020B0604020202020204" pitchFamily="34" charset="0"/>
                <a:ea typeface="ＭＳ Ｐゴシック" pitchFamily="36" charset="-128"/>
                <a:cs typeface="Arial" panose="020B0604020202020204" pitchFamily="34" charset="0"/>
              </a:rPr>
              <a:t>Bijeenkomsten &amp; Tijd</a:t>
            </a:r>
          </a:p>
          <a:p>
            <a:pPr marL="176213" marR="0" lvl="0" indent="-176213" algn="l" defTabSz="457200" rtl="0" eaLnBrk="1" fontAlgn="auto" latinLnBrk="0" hangingPunct="1">
              <a:lnSpc>
                <a:spcPct val="80000"/>
              </a:lnSpc>
              <a:spcBef>
                <a:spcPct val="50000"/>
              </a:spcBef>
              <a:spcAft>
                <a:spcPts val="0"/>
              </a:spcAft>
              <a:buClrTx/>
              <a:buSzTx/>
              <a:buFontTx/>
              <a:buChar char="•"/>
              <a:tabLst>
                <a:tab pos="176213" algn="l"/>
                <a:tab pos="1163638" algn="l"/>
              </a:tabLst>
              <a:defRPr/>
            </a:pP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itchFamily="36" charset="-128"/>
                <a:cs typeface="Arial" panose="020B0604020202020204" pitchFamily="34" charset="0"/>
              </a:rPr>
              <a:t>IBS en Expertlessen in periode 3 </a:t>
            </a:r>
          </a:p>
          <a:p>
            <a:pPr marL="0" marR="0" lvl="0" indent="0" algn="l" defTabSz="457200" rtl="0" eaLnBrk="1" fontAlgn="auto" latinLnBrk="0" hangingPunct="1">
              <a:lnSpc>
                <a:spcPct val="80000"/>
              </a:lnSpc>
              <a:spcBef>
                <a:spcPct val="50000"/>
              </a:spcBef>
              <a:spcAft>
                <a:spcPts val="0"/>
              </a:spcAft>
              <a:buClrTx/>
              <a:buSzTx/>
              <a:tabLst>
                <a:tab pos="176213" algn="l"/>
                <a:tab pos="1163638" algn="l"/>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36" charset="-128"/>
                <a:cs typeface="Arial" panose="020B0604020202020204" pitchFamily="34" charset="0"/>
              </a:rPr>
              <a:t>*  Versie 1 = 19-3-2021</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36" charset="-128"/>
              <a:cs typeface="Arial" panose="020B0604020202020204" pitchFamily="34" charset="0"/>
            </a:endParaRPr>
          </a:p>
          <a:p>
            <a:pPr marL="176213" marR="0" lvl="0" indent="-176213" algn="l" defTabSz="457200" rtl="0" eaLnBrk="1" fontAlgn="auto" latinLnBrk="0" hangingPunct="1">
              <a:lnSpc>
                <a:spcPct val="80000"/>
              </a:lnSpc>
              <a:spcBef>
                <a:spcPct val="50000"/>
              </a:spcBef>
              <a:spcAft>
                <a:spcPts val="0"/>
              </a:spcAft>
              <a:buClrTx/>
              <a:buSzTx/>
              <a:buFontTx/>
              <a:buChar char="•"/>
              <a:tabLst>
                <a:tab pos="176213" algn="l"/>
                <a:tab pos="1163638" algn="l"/>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itchFamily="36" charset="-128"/>
                <a:cs typeface="Arial" panose="020B0604020202020204" pitchFamily="34" charset="0"/>
              </a:rPr>
              <a:t>Versie 2 = </a:t>
            </a:r>
            <a:r>
              <a:rPr lang="nl-NL" sz="1200" dirty="0">
                <a:solidFill>
                  <a:srgbClr val="000000"/>
                </a:solidFill>
                <a:latin typeface="Arial" panose="020B0604020202020204" pitchFamily="34" charset="0"/>
                <a:cs typeface="Arial" panose="020B0604020202020204" pitchFamily="34" charset="0"/>
              </a:rPr>
              <a:t>2-4-2021</a:t>
            </a:r>
            <a:endPar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itchFamily="36" charset="-128"/>
              <a:cs typeface="Arial" panose="020B0604020202020204" pitchFamily="34" charset="0"/>
            </a:endParaRPr>
          </a:p>
        </p:txBody>
      </p:sp>
      <p:pic>
        <p:nvPicPr>
          <p:cNvPr id="9" name="Afbeelding 8"/>
          <p:cNvPicPr>
            <a:picLocks noChangeAspect="1"/>
          </p:cNvPicPr>
          <p:nvPr/>
        </p:nvPicPr>
        <p:blipFill rotWithShape="1">
          <a:blip r:embed="rId3" cstate="print"/>
          <a:srcRect l="21805" r="10840"/>
          <a:stretch/>
        </p:blipFill>
        <p:spPr>
          <a:xfrm>
            <a:off x="1730965" y="1068838"/>
            <a:ext cx="299335" cy="412425"/>
          </a:xfrm>
          <a:prstGeom prst="rect">
            <a:avLst/>
          </a:prstGeom>
        </p:spPr>
      </p:pic>
      <p:pic>
        <p:nvPicPr>
          <p:cNvPr id="12" name="Afbeelding 11"/>
          <p:cNvPicPr>
            <a:picLocks noChangeAspect="1"/>
          </p:cNvPicPr>
          <p:nvPr/>
        </p:nvPicPr>
        <p:blipFill>
          <a:blip r:embed="rId4" cstate="print"/>
          <a:stretch>
            <a:fillRect/>
          </a:stretch>
        </p:blipFill>
        <p:spPr>
          <a:xfrm>
            <a:off x="1790186" y="1914119"/>
            <a:ext cx="263290" cy="321303"/>
          </a:xfrm>
          <a:prstGeom prst="rect">
            <a:avLst/>
          </a:prstGeom>
        </p:spPr>
      </p:pic>
      <p:pic>
        <p:nvPicPr>
          <p:cNvPr id="14" name="Afbeelding 13"/>
          <p:cNvPicPr>
            <a:picLocks noChangeAspect="1"/>
          </p:cNvPicPr>
          <p:nvPr/>
        </p:nvPicPr>
        <p:blipFill>
          <a:blip r:embed="rId5" cstate="print"/>
          <a:stretch>
            <a:fillRect/>
          </a:stretch>
        </p:blipFill>
        <p:spPr>
          <a:xfrm>
            <a:off x="1771701" y="3613666"/>
            <a:ext cx="266283" cy="416301"/>
          </a:xfrm>
          <a:prstGeom prst="rect">
            <a:avLst/>
          </a:prstGeom>
        </p:spPr>
      </p:pic>
      <p:pic>
        <p:nvPicPr>
          <p:cNvPr id="16" name="Afbeelding 15"/>
          <p:cNvPicPr>
            <a:picLocks noChangeAspect="1"/>
          </p:cNvPicPr>
          <p:nvPr/>
        </p:nvPicPr>
        <p:blipFill>
          <a:blip r:embed="rId6" cstate="print"/>
          <a:stretch>
            <a:fillRect/>
          </a:stretch>
        </p:blipFill>
        <p:spPr>
          <a:xfrm>
            <a:off x="6680151" y="1232872"/>
            <a:ext cx="385812" cy="263054"/>
          </a:xfrm>
          <a:prstGeom prst="rect">
            <a:avLst/>
          </a:prstGeom>
        </p:spPr>
      </p:pic>
      <p:pic>
        <p:nvPicPr>
          <p:cNvPr id="17" name="Afbeelding 16"/>
          <p:cNvPicPr>
            <a:picLocks noChangeAspect="1"/>
          </p:cNvPicPr>
          <p:nvPr/>
        </p:nvPicPr>
        <p:blipFill>
          <a:blip r:embed="rId7" cstate="print"/>
          <a:stretch>
            <a:fillRect/>
          </a:stretch>
        </p:blipFill>
        <p:spPr>
          <a:xfrm>
            <a:off x="6694444" y="4407979"/>
            <a:ext cx="299225" cy="290796"/>
          </a:xfrm>
          <a:prstGeom prst="rect">
            <a:avLst/>
          </a:prstGeom>
        </p:spPr>
      </p:pic>
      <p:pic>
        <p:nvPicPr>
          <p:cNvPr id="23" name="Afbeelding 22"/>
          <p:cNvPicPr>
            <a:picLocks noChangeAspect="1"/>
          </p:cNvPicPr>
          <p:nvPr/>
        </p:nvPicPr>
        <p:blipFill rotWithShape="1">
          <a:blip r:embed="rId8" cstate="print"/>
          <a:srcRect l="17050" t="33024" r="61669" b="30375"/>
          <a:stretch/>
        </p:blipFill>
        <p:spPr>
          <a:xfrm>
            <a:off x="6796573" y="2861524"/>
            <a:ext cx="269390" cy="260485"/>
          </a:xfrm>
          <a:prstGeom prst="rect">
            <a:avLst/>
          </a:prstGeom>
        </p:spPr>
      </p:pic>
      <p:sp>
        <p:nvSpPr>
          <p:cNvPr id="25" name="Tekstvak 24"/>
          <p:cNvSpPr txBox="1"/>
          <p:nvPr/>
        </p:nvSpPr>
        <p:spPr>
          <a:xfrm>
            <a:off x="2206554" y="6284807"/>
            <a:ext cx="7436038" cy="338554"/>
          </a:xfrm>
          <a:prstGeom prst="rect">
            <a:avLst/>
          </a:prstGeom>
          <a:noFill/>
        </p:spPr>
        <p:txBody>
          <a:bodyPr wrap="square" rtlCol="0" anchor="t">
            <a:spAutoFit/>
          </a:bodyPr>
          <a:lstStyle/>
          <a:p>
            <a:pPr defTabSz="457200">
              <a:defRPr/>
            </a:pPr>
            <a:r>
              <a:rPr kumimoji="0" lang="nl-NL" sz="1600" b="1" i="0" u="none" strike="noStrike" kern="1200" cap="none" spc="0" normalizeH="0" baseline="0" noProof="0">
                <a:ln>
                  <a:noFill/>
                </a:ln>
                <a:effectLst/>
                <a:uLnTx/>
                <a:uFillTx/>
                <a:latin typeface="Arial"/>
                <a:cs typeface="Arial"/>
              </a:rPr>
              <a:t>Hoe zorg je voor bewonersparticipatie</a:t>
            </a:r>
            <a:r>
              <a:rPr lang="nl-NL" sz="1600" b="1">
                <a:latin typeface="Arial"/>
                <a:cs typeface="Arial"/>
              </a:rPr>
              <a:t>? </a:t>
            </a:r>
            <a:endParaRPr kumimoji="0" lang="nl-NL" sz="1600" b="1" i="0" u="none" strike="noStrike" kern="1200" cap="none" spc="0" normalizeH="0" baseline="0" noProof="0">
              <a:ln>
                <a:noFill/>
              </a:ln>
              <a:effectLst/>
              <a:uLnTx/>
              <a:uFillTx/>
              <a:latin typeface="Arial"/>
              <a:cs typeface="Arial"/>
            </a:endParaRPr>
          </a:p>
        </p:txBody>
      </p:sp>
      <p:pic>
        <p:nvPicPr>
          <p:cNvPr id="2" name="Afbeelding 1"/>
          <p:cNvPicPr>
            <a:picLocks noChangeAspect="1"/>
          </p:cNvPicPr>
          <p:nvPr/>
        </p:nvPicPr>
        <p:blipFill>
          <a:blip r:embed="rId9" cstate="print"/>
          <a:stretch>
            <a:fillRect/>
          </a:stretch>
        </p:blipFill>
        <p:spPr>
          <a:xfrm>
            <a:off x="0" y="0"/>
            <a:ext cx="1275008" cy="915544"/>
          </a:xfrm>
          <a:prstGeom prst="rect">
            <a:avLst/>
          </a:prstGeom>
        </p:spPr>
      </p:pic>
      <p:pic>
        <p:nvPicPr>
          <p:cNvPr id="1026" name="Picture 2"/>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3937" t="8406" r="6749" b="10804"/>
          <a:stretch/>
        </p:blipFill>
        <p:spPr bwMode="auto">
          <a:xfrm>
            <a:off x="10331055" y="5009166"/>
            <a:ext cx="1638970" cy="1660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hthoek 2">
            <a:extLst>
              <a:ext uri="{FF2B5EF4-FFF2-40B4-BE49-F238E27FC236}">
                <a16:creationId xmlns:a16="http://schemas.microsoft.com/office/drawing/2014/main" id="{C9205448-7275-4D70-BD2C-9601EC203767}"/>
              </a:ext>
            </a:extLst>
          </p:cNvPr>
          <p:cNvSpPr/>
          <p:nvPr/>
        </p:nvSpPr>
        <p:spPr>
          <a:xfrm>
            <a:off x="7851238" y="1010578"/>
            <a:ext cx="242374"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Rechthoek 9">
            <a:extLst>
              <a:ext uri="{FF2B5EF4-FFF2-40B4-BE49-F238E27FC236}">
                <a16:creationId xmlns:a16="http://schemas.microsoft.com/office/drawing/2014/main" id="{9699695F-D735-449F-8D92-FD145EA9DCA1}"/>
              </a:ext>
            </a:extLst>
          </p:cNvPr>
          <p:cNvSpPr/>
          <p:nvPr/>
        </p:nvSpPr>
        <p:spPr>
          <a:xfrm>
            <a:off x="5974813" y="3244334"/>
            <a:ext cx="242374"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nl-NL"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Rechthoek 14">
            <a:extLst>
              <a:ext uri="{FF2B5EF4-FFF2-40B4-BE49-F238E27FC236}">
                <a16:creationId xmlns:a16="http://schemas.microsoft.com/office/drawing/2014/main" id="{1E2B9C49-2FCF-44A3-98FB-4435C3074202}"/>
              </a:ext>
            </a:extLst>
          </p:cNvPr>
          <p:cNvSpPr/>
          <p:nvPr/>
        </p:nvSpPr>
        <p:spPr>
          <a:xfrm>
            <a:off x="5977217" y="3244334"/>
            <a:ext cx="237566"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a:ea typeface="+mn-ea"/>
                <a:cs typeface="+mn-cs"/>
              </a:rPr>
              <a:t> </a:t>
            </a:r>
          </a:p>
        </p:txBody>
      </p:sp>
      <p:sp>
        <p:nvSpPr>
          <p:cNvPr id="19" name="Rechthoek 18">
            <a:extLst>
              <a:ext uri="{FF2B5EF4-FFF2-40B4-BE49-F238E27FC236}">
                <a16:creationId xmlns:a16="http://schemas.microsoft.com/office/drawing/2014/main" id="{609EE7B8-C439-4B9C-9C8F-D45345D8EF4F}"/>
              </a:ext>
            </a:extLst>
          </p:cNvPr>
          <p:cNvSpPr/>
          <p:nvPr/>
        </p:nvSpPr>
        <p:spPr>
          <a:xfrm>
            <a:off x="7143231" y="1108501"/>
            <a:ext cx="3874192" cy="1569660"/>
          </a:xfrm>
          <a:prstGeom prst="rect">
            <a:avLst/>
          </a:prstGeom>
          <a:ln>
            <a:solidFill>
              <a:schemeClr val="tx1"/>
            </a:solidFill>
          </a:ln>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Samenwerken</a:t>
            </a: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a:solidFill>
                  <a:srgbClr val="000000"/>
                </a:solidFill>
                <a:latin typeface="Arial" panose="020B0604020202020204" pitchFamily="34" charset="0"/>
                <a:cs typeface="Arial" panose="020B0604020202020204" pitchFamily="34" charset="0"/>
              </a:rPr>
              <a:t>* </a:t>
            </a:r>
            <a:r>
              <a:rPr lang="en-US" sz="1200" dirty="0" err="1">
                <a:solidFill>
                  <a:srgbClr val="000000"/>
                </a:solidFill>
                <a:latin typeface="Arial" panose="020B0604020202020204" pitchFamily="34" charset="0"/>
                <a:cs typeface="Arial" panose="020B0604020202020204" pitchFamily="34" charset="0"/>
              </a:rPr>
              <a:t>Dit</a:t>
            </a:r>
            <a:r>
              <a:rPr lang="en-US" sz="1200" dirty="0">
                <a:solidFill>
                  <a:srgbClr val="000000"/>
                </a:solidFill>
                <a:latin typeface="Arial" panose="020B0604020202020204" pitchFamily="34" charset="0"/>
                <a:cs typeface="Arial" panose="020B0604020202020204" pitchFamily="34" charset="0"/>
              </a:rPr>
              <a:t> product </a:t>
            </a:r>
            <a:r>
              <a:rPr lang="en-US" sz="1200" dirty="0" err="1">
                <a:solidFill>
                  <a:srgbClr val="000000"/>
                </a:solidFill>
                <a:latin typeface="Arial" panose="020B0604020202020204" pitchFamily="34" charset="0"/>
                <a:cs typeface="Arial" panose="020B0604020202020204" pitchFamily="34" charset="0"/>
              </a:rPr>
              <a:t>maak</a:t>
            </a:r>
            <a:r>
              <a:rPr lang="en-US" sz="1200" dirty="0">
                <a:solidFill>
                  <a:srgbClr val="000000"/>
                </a:solidFill>
                <a:latin typeface="Arial" panose="020B0604020202020204" pitchFamily="34" charset="0"/>
                <a:cs typeface="Arial" panose="020B0604020202020204" pitchFamily="34" charset="0"/>
              </a:rPr>
              <a:t> je </a:t>
            </a:r>
            <a:r>
              <a:rPr lang="en-US" sz="1200" dirty="0" err="1">
                <a:solidFill>
                  <a:srgbClr val="000000"/>
                </a:solidFill>
                <a:latin typeface="Arial" panose="020B0604020202020204" pitchFamily="34" charset="0"/>
                <a:cs typeface="Arial" panose="020B0604020202020204" pitchFamily="34" charset="0"/>
              </a:rPr>
              <a:t>individueel</a:t>
            </a:r>
            <a:r>
              <a:rPr lang="en-US" sz="1200" dirty="0">
                <a:solidFill>
                  <a:srgbClr val="000000"/>
                </a:solidFill>
                <a:latin typeface="Arial" panose="020B0604020202020204" pitchFamily="34" charset="0"/>
                <a:cs typeface="Arial" panose="020B0604020202020204" pitchFamily="34" charset="0"/>
              </a:rPr>
              <a:t> </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Plaats je product in je portfolio en vraag om feedback.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Bekijk leerproducten van anderen in hun portfolio en geef feedback.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Verbeter je leerproduct en plaats versie 2</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49392386"/>
      </p:ext>
    </p:extLst>
  </p:cSld>
  <p:clrMapOvr>
    <a:masterClrMapping/>
  </p:clrMapOvr>
</p:sld>
</file>

<file path=ppt/theme/theme1.xml><?xml version="1.0" encoding="utf-8"?>
<a:theme xmlns:a="http://schemas.openxmlformats.org/drawingml/2006/main" name="1_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7a28104-336f-447d-946e-e305ac2bcd47">
      <UserInfo>
        <DisplayName>Thomas Noordeloos</DisplayName>
        <AccountId>17</AccountId>
        <AccountType/>
      </UserInfo>
    </SharedWithUsers>
  </documentManagement>
</p:properties>
</file>

<file path=customXml/itemProps1.xml><?xml version="1.0" encoding="utf-8"?>
<ds:datastoreItem xmlns:ds="http://schemas.openxmlformats.org/officeDocument/2006/customXml" ds:itemID="{EE4BD0C9-F931-4F2E-933C-AC46CE7551F8}">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1A47BB7-20E4-4F4F-8918-E7ED12665245}">
  <ds:schemaRefs>
    <ds:schemaRef ds:uri="http://schemas.microsoft.com/sharepoint/v3/contenttype/forms"/>
  </ds:schemaRefs>
</ds:datastoreItem>
</file>

<file path=customXml/itemProps3.xml><?xml version="1.0" encoding="utf-8"?>
<ds:datastoreItem xmlns:ds="http://schemas.openxmlformats.org/officeDocument/2006/customXml" ds:itemID="{0FA19D57-C033-4A45-B8EF-B04560EE330F}">
  <ds:schemaRefs>
    <ds:schemaRef ds:uri="34354c1b-6b8c-435b-ad50-990538c19557"/>
    <ds:schemaRef ds:uri="47a28104-336f-447d-946e-e305ac2bcd4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TotalTime>
  <Words>265</Words>
  <Application>Microsoft Office PowerPoint</Application>
  <PresentationFormat>Breedbeeld</PresentationFormat>
  <Paragraphs>28</Paragraphs>
  <Slides>1</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Times New Roman</vt:lpstr>
      <vt:lpstr>1_Office-thema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Pascalle Cup</dc:creator>
  <cp:lastModifiedBy>Pascalle Cup</cp:lastModifiedBy>
  <cp:revision>2</cp:revision>
  <dcterms:created xsi:type="dcterms:W3CDTF">2020-02-12T21:36:52Z</dcterms:created>
  <dcterms:modified xsi:type="dcterms:W3CDTF">2021-03-01T19:44:28Z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